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12191695" cy="6858000"/>
  <p:notesSz cx="6858000" cy="12191695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325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B21F2C"/>
          </a:solidFill>
          <a:ln w="12700">
            <a:solidFill>
              <a:srgbClr val="B21F2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458200" y="3703320"/>
            <a:ext cx="3063240" cy="3063240"/>
          </a:xfrm>
          <a:prstGeom prst="arc">
            <a:avLst/>
          </a:prstGeom>
          <a:noFill/>
          <a:ln w="355600">
            <a:solidFill>
              <a:srgbClr val="FFFFFF">
                <a:alpha val="1700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66928" y="411480"/>
            <a:ext cx="60350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Oswald" pitchFamily="34" charset="0"/>
                <a:ea typeface="Oswald" pitchFamily="34" charset="-122"/>
                <a:cs typeface="Oswald" pitchFamily="34" charset="-120"/>
              </a:rPr>
              <a:t>THE CATHOLIC UNIVERSITY OF AMERICA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566928" y="1508760"/>
            <a:ext cx="7498080" cy="1325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Oswald" pitchFamily="34" charset="0"/>
                <a:ea typeface="Oswald" pitchFamily="34" charset="-122"/>
                <a:cs typeface="Oswald" pitchFamily="34" charset="-120"/>
              </a:rPr>
              <a:t>Sample Undergraduate</a:t>
            </a:r>
            <a:endParaRPr lang="en-US" sz="4400" dirty="0"/>
          </a:p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Oswald" pitchFamily="34" charset="0"/>
                <a:ea typeface="Oswald" pitchFamily="34" charset="-122"/>
                <a:cs typeface="Oswald" pitchFamily="34" charset="-120"/>
              </a:rPr>
              <a:t>Attendance Results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585216" y="3035808"/>
            <a:ext cx="6583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92000"/>
                  </a:srgbClr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A 9-slide demonstration deck created using the CUA AI Presentation Guide workflow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566928" y="5074920"/>
            <a:ext cx="3474720" cy="530352"/>
          </a:xfrm>
          <a:prstGeom prst="roundRect">
            <a:avLst>
              <a:gd name="adj" fmla="val 10345"/>
            </a:avLst>
          </a:prstGeom>
          <a:solidFill>
            <a:srgbClr val="B21F2C"/>
          </a:solidFill>
          <a:ln w="12700">
            <a:solidFill>
              <a:srgbClr val="B21F2C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58952" y="5239512"/>
            <a:ext cx="30632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Fictional data for demonstration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85216" y="589788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FFFFF">
                    <a:alpha val="90000"/>
                  </a:srgbClr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June 2026</a:t>
            </a:r>
            <a:endParaRPr lang="en-US" sz="10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66928" y="329184"/>
            <a:ext cx="5303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B21F2C"/>
                </a:solidFill>
                <a:latin typeface="Oswald" pitchFamily="34" charset="0"/>
                <a:ea typeface="Oswald" pitchFamily="34" charset="-122"/>
                <a:cs typeface="Oswald" pitchFamily="34" charset="-120"/>
              </a:rPr>
              <a:t>SCOPE AND METHOD</a:t>
            </a:r>
            <a:endParaRPr lang="en-US" sz="950" dirty="0"/>
          </a:p>
        </p:txBody>
      </p:sp>
      <p:sp>
        <p:nvSpPr>
          <p:cNvPr id="3" name="Text 1"/>
          <p:cNvSpPr/>
          <p:nvPr/>
        </p:nvSpPr>
        <p:spPr>
          <a:xfrm>
            <a:off x="566928" y="676656"/>
            <a:ext cx="704088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800" b="1" dirty="0">
                <a:solidFill>
                  <a:srgbClr val="0A3255"/>
                </a:solidFill>
                <a:latin typeface="Oswald" pitchFamily="34" charset="0"/>
                <a:ea typeface="Oswald" pitchFamily="34" charset="-122"/>
                <a:cs typeface="Oswald" pitchFamily="34" charset="-120"/>
              </a:rPr>
              <a:t>What this sample deck measures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585216" y="1335024"/>
            <a:ext cx="7680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17212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The deck is intentionally simple: establish scope, identify attendance patterns, and recommend actions.</a:t>
            </a:r>
            <a:endParaRPr lang="en-US" sz="1050" dirty="0"/>
          </a:p>
        </p:txBody>
      </p:sp>
      <p:sp>
        <p:nvSpPr>
          <p:cNvPr id="5" name="Shape 3"/>
          <p:cNvSpPr/>
          <p:nvPr/>
        </p:nvSpPr>
        <p:spPr>
          <a:xfrm>
            <a:off x="8641080" y="0"/>
            <a:ext cx="3547872" cy="6858000"/>
          </a:xfrm>
          <a:prstGeom prst="rect">
            <a:avLst/>
          </a:prstGeom>
          <a:solidFill>
            <a:srgbClr val="F7F3ED"/>
          </a:solidFill>
          <a:ln w="12700">
            <a:solidFill>
              <a:srgbClr val="F7F3ED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658368" y="1965960"/>
            <a:ext cx="2514600" cy="1225296"/>
          </a:xfrm>
          <a:prstGeom prst="roundRect">
            <a:avLst>
              <a:gd name="adj" fmla="val 5970"/>
            </a:avLst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04672" y="2084832"/>
            <a:ext cx="2194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A3255"/>
                </a:solidFill>
                <a:latin typeface="Oswald" pitchFamily="34" charset="0"/>
                <a:ea typeface="Oswald" pitchFamily="34" charset="-122"/>
                <a:cs typeface="Oswald" pitchFamily="34" charset="-120"/>
              </a:rPr>
              <a:t>8,420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804672" y="2478024"/>
            <a:ext cx="21945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80" b="1" dirty="0">
                <a:solidFill>
                  <a:srgbClr val="17212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Enrollments reviewed</a:t>
            </a:r>
            <a:endParaRPr lang="en-US" sz="880" dirty="0"/>
          </a:p>
        </p:txBody>
      </p:sp>
      <p:sp>
        <p:nvSpPr>
          <p:cNvPr id="9" name="Text 7"/>
          <p:cNvSpPr/>
          <p:nvPr/>
        </p:nvSpPr>
        <p:spPr>
          <a:xfrm>
            <a:off x="804672" y="2752344"/>
            <a:ext cx="2148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740" dirty="0">
                <a:solidFill>
                  <a:srgbClr val="5D6872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Duplicated by course enrollment</a:t>
            </a:r>
            <a:endParaRPr lang="en-US" sz="740" dirty="0"/>
          </a:p>
        </p:txBody>
      </p:sp>
      <p:sp>
        <p:nvSpPr>
          <p:cNvPr id="10" name="Shape 8"/>
          <p:cNvSpPr/>
          <p:nvPr/>
        </p:nvSpPr>
        <p:spPr>
          <a:xfrm>
            <a:off x="3355848" y="1965960"/>
            <a:ext cx="2514600" cy="1225296"/>
          </a:xfrm>
          <a:prstGeom prst="roundRect">
            <a:avLst>
              <a:gd name="adj" fmla="val 5970"/>
            </a:avLst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502152" y="2084832"/>
            <a:ext cx="2194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B21F2C"/>
                </a:solidFill>
                <a:latin typeface="Oswald" pitchFamily="34" charset="0"/>
                <a:ea typeface="Oswald" pitchFamily="34" charset="-122"/>
                <a:cs typeface="Oswald" pitchFamily="34" charset="-120"/>
              </a:rPr>
              <a:t>312</a:t>
            </a:r>
            <a:endParaRPr lang="en-US" sz="2400" dirty="0"/>
          </a:p>
        </p:txBody>
      </p:sp>
      <p:sp>
        <p:nvSpPr>
          <p:cNvPr id="12" name="Text 10"/>
          <p:cNvSpPr/>
          <p:nvPr/>
        </p:nvSpPr>
        <p:spPr>
          <a:xfrm>
            <a:off x="3502152" y="2478024"/>
            <a:ext cx="21945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80" b="1" dirty="0">
                <a:solidFill>
                  <a:srgbClr val="17212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Courses included</a:t>
            </a:r>
            <a:endParaRPr lang="en-US" sz="880" dirty="0"/>
          </a:p>
        </p:txBody>
      </p:sp>
      <p:sp>
        <p:nvSpPr>
          <p:cNvPr id="13" name="Text 11"/>
          <p:cNvSpPr/>
          <p:nvPr/>
        </p:nvSpPr>
        <p:spPr>
          <a:xfrm>
            <a:off x="3502152" y="2752344"/>
            <a:ext cx="2148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740" dirty="0">
                <a:solidFill>
                  <a:srgbClr val="5D6872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Undergraduate sections only</a:t>
            </a:r>
            <a:endParaRPr lang="en-US" sz="740" dirty="0"/>
          </a:p>
        </p:txBody>
      </p:sp>
      <p:sp>
        <p:nvSpPr>
          <p:cNvPr id="14" name="Shape 12"/>
          <p:cNvSpPr/>
          <p:nvPr/>
        </p:nvSpPr>
        <p:spPr>
          <a:xfrm>
            <a:off x="6053328" y="1965960"/>
            <a:ext cx="2514600" cy="1225296"/>
          </a:xfrm>
          <a:prstGeom prst="roundRect">
            <a:avLst>
              <a:gd name="adj" fmla="val 5970"/>
            </a:avLst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199632" y="2084832"/>
            <a:ext cx="2194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459A9"/>
                </a:solidFill>
                <a:latin typeface="Oswald" pitchFamily="34" charset="0"/>
                <a:ea typeface="Oswald" pitchFamily="34" charset="-122"/>
                <a:cs typeface="Oswald" pitchFamily="34" charset="-120"/>
              </a:rPr>
              <a:t>14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6199632" y="2478024"/>
            <a:ext cx="21945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80" b="1" dirty="0">
                <a:solidFill>
                  <a:srgbClr val="17212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Semester weeks</a:t>
            </a:r>
            <a:endParaRPr lang="en-US" sz="880" dirty="0"/>
          </a:p>
        </p:txBody>
      </p:sp>
      <p:sp>
        <p:nvSpPr>
          <p:cNvPr id="17" name="Text 15"/>
          <p:cNvSpPr/>
          <p:nvPr/>
        </p:nvSpPr>
        <p:spPr>
          <a:xfrm>
            <a:off x="6199632" y="2752344"/>
            <a:ext cx="2148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740" dirty="0">
                <a:solidFill>
                  <a:srgbClr val="5D6872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Fall term sample</a:t>
            </a:r>
            <a:endParaRPr lang="en-US" sz="740" dirty="0"/>
          </a:p>
        </p:txBody>
      </p:sp>
      <p:sp>
        <p:nvSpPr>
          <p:cNvPr id="18" name="Text 16"/>
          <p:cNvSpPr/>
          <p:nvPr/>
        </p:nvSpPr>
        <p:spPr>
          <a:xfrm>
            <a:off x="685800" y="3703320"/>
            <a:ext cx="6858000" cy="14173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152400" indent="-152400">
              <a:buSzPct val="100000"/>
              <a:buChar char="•"/>
            </a:pPr>
            <a:r>
              <a:rPr lang="en-US" sz="1200" dirty="0">
                <a:solidFill>
                  <a:srgbClr val="17212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Attendance was aggregated weekly and reviewed by college, class level, modality, and section size.</a:t>
            </a:r>
            <a:endParaRPr lang="en-US" sz="1200" dirty="0"/>
          </a:p>
          <a:p>
            <a:pPr marL="152400" indent="-152400">
              <a:buSzPct val="100000"/>
              <a:buChar char="•"/>
            </a:pPr>
            <a:r>
              <a:rPr lang="en-US" sz="1200" dirty="0">
                <a:solidFill>
                  <a:srgbClr val="17212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The analysis uses percent attended as the main measure, not raw headcount.</a:t>
            </a:r>
            <a:endParaRPr lang="en-US" sz="1200" dirty="0"/>
          </a:p>
          <a:p>
            <a:pPr marL="152400" indent="-152400">
              <a:buSzPct val="100000"/>
              <a:buChar char="•"/>
            </a:pPr>
            <a:r>
              <a:rPr lang="en-US" sz="1200" dirty="0">
                <a:solidFill>
                  <a:srgbClr val="17212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Results are directional and should be paired with advising and student-success context.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9052560" y="1234440"/>
            <a:ext cx="2331720" cy="914400"/>
          </a:xfrm>
          <a:prstGeom prst="roundRect">
            <a:avLst>
              <a:gd name="adj" fmla="val 7000"/>
            </a:avLst>
          </a:prstGeom>
          <a:solidFill>
            <a:srgbClr val="B21F2C"/>
          </a:solidFill>
          <a:ln w="12700">
            <a:solidFill>
              <a:srgbClr val="B21F2C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9217152" y="1399032"/>
            <a:ext cx="2002536" cy="6858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Sample data only</a:t>
            </a:r>
            <a:endParaRPr lang="en-US" sz="1200" dirty="0"/>
          </a:p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No student records used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9052560" y="2834640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A3255"/>
                </a:solidFill>
                <a:latin typeface="Oswald" pitchFamily="34" charset="0"/>
                <a:ea typeface="Oswald" pitchFamily="34" charset="-122"/>
                <a:cs typeface="Oswald" pitchFamily="34" charset="-120"/>
              </a:rPr>
              <a:t>AI guide tie-in</a:t>
            </a:r>
            <a:endParaRPr lang="en-US" sz="1500" dirty="0"/>
          </a:p>
        </p:txBody>
      </p:sp>
      <p:sp>
        <p:nvSpPr>
          <p:cNvPr id="22" name="Text 20"/>
          <p:cNvSpPr/>
          <p:nvPr/>
        </p:nvSpPr>
        <p:spPr>
          <a:xfrm>
            <a:off x="9052560" y="3246120"/>
            <a:ext cx="23317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17212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This slide follows the “Define” step: purpose, audience, constraints, and source material come before design.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502920" y="6428232"/>
            <a:ext cx="11183112" cy="0"/>
          </a:xfrm>
          <a:prstGeom prst="line">
            <a:avLst/>
          </a:prstGeom>
          <a:noFill/>
          <a:ln w="9525">
            <a:solidFill>
              <a:srgbClr val="D6D6D6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548640" y="6473952"/>
            <a:ext cx="7863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5D6872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Sample undergraduate attendance results | Fictional data for demonstration</a:t>
            </a:r>
            <a:endParaRPr lang="en-US" sz="750" dirty="0"/>
          </a:p>
        </p:txBody>
      </p:sp>
      <p:sp>
        <p:nvSpPr>
          <p:cNvPr id="25" name="Text 23"/>
          <p:cNvSpPr/>
          <p:nvPr/>
        </p:nvSpPr>
        <p:spPr>
          <a:xfrm>
            <a:off x="11292840" y="6473952"/>
            <a:ext cx="320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50" dirty="0">
                <a:solidFill>
                  <a:srgbClr val="5D6872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2</a:t>
            </a:r>
            <a:endParaRPr lang="en-US" sz="7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66928" y="329184"/>
            <a:ext cx="5303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B21F2C"/>
                </a:solidFill>
                <a:latin typeface="Oswald" pitchFamily="34" charset="0"/>
                <a:ea typeface="Oswald" pitchFamily="34" charset="-122"/>
                <a:cs typeface="Oswald" pitchFamily="34" charset="-120"/>
              </a:rPr>
              <a:t>EXECUTIVE SUMMARY</a:t>
            </a:r>
            <a:endParaRPr lang="en-US" sz="950" dirty="0"/>
          </a:p>
        </p:txBody>
      </p:sp>
      <p:sp>
        <p:nvSpPr>
          <p:cNvPr id="3" name="Text 1"/>
          <p:cNvSpPr/>
          <p:nvPr/>
        </p:nvSpPr>
        <p:spPr>
          <a:xfrm>
            <a:off x="566928" y="676656"/>
            <a:ext cx="704088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800" b="1" dirty="0">
                <a:solidFill>
                  <a:srgbClr val="0A3255"/>
                </a:solidFill>
                <a:latin typeface="Oswald" pitchFamily="34" charset="0"/>
                <a:ea typeface="Oswald" pitchFamily="34" charset="-122"/>
                <a:cs typeface="Oswald" pitchFamily="34" charset="-120"/>
              </a:rPr>
              <a:t>Attendance is strong overall, but risk grows over the term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585216" y="1335024"/>
            <a:ext cx="7680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17212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The sample data suggests a predictable decline that can be addressed earlier.</a:t>
            </a:r>
            <a:endParaRPr lang="en-US" sz="1050" dirty="0"/>
          </a:p>
        </p:txBody>
      </p:sp>
      <p:sp>
        <p:nvSpPr>
          <p:cNvPr id="5" name="Shape 3"/>
          <p:cNvSpPr/>
          <p:nvPr/>
        </p:nvSpPr>
        <p:spPr>
          <a:xfrm>
            <a:off x="658368" y="1828800"/>
            <a:ext cx="2514600" cy="1225296"/>
          </a:xfrm>
          <a:prstGeom prst="roundRect">
            <a:avLst>
              <a:gd name="adj" fmla="val 5970"/>
            </a:avLst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04672" y="1947672"/>
            <a:ext cx="2194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A3255"/>
                </a:solidFill>
                <a:latin typeface="Oswald" pitchFamily="34" charset="0"/>
                <a:ea typeface="Oswald" pitchFamily="34" charset="-122"/>
                <a:cs typeface="Oswald" pitchFamily="34" charset="-120"/>
              </a:rPr>
              <a:t>84%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804672" y="2340864"/>
            <a:ext cx="21945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80" b="1" dirty="0">
                <a:solidFill>
                  <a:srgbClr val="17212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Overall attendance rate</a:t>
            </a:r>
            <a:endParaRPr lang="en-US" sz="880" dirty="0"/>
          </a:p>
        </p:txBody>
      </p:sp>
      <p:sp>
        <p:nvSpPr>
          <p:cNvPr id="8" name="Text 6"/>
          <p:cNvSpPr/>
          <p:nvPr/>
        </p:nvSpPr>
        <p:spPr>
          <a:xfrm>
            <a:off x="804672" y="2615184"/>
            <a:ext cx="2148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740" dirty="0">
                <a:solidFill>
                  <a:srgbClr val="5D6872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All included undergraduate sections</a:t>
            </a:r>
            <a:endParaRPr lang="en-US" sz="740" dirty="0"/>
          </a:p>
        </p:txBody>
      </p:sp>
      <p:sp>
        <p:nvSpPr>
          <p:cNvPr id="9" name="Shape 7"/>
          <p:cNvSpPr/>
          <p:nvPr/>
        </p:nvSpPr>
        <p:spPr>
          <a:xfrm>
            <a:off x="3364992" y="1828800"/>
            <a:ext cx="2514600" cy="1225296"/>
          </a:xfrm>
          <a:prstGeom prst="roundRect">
            <a:avLst>
              <a:gd name="adj" fmla="val 5970"/>
            </a:avLst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511296" y="1947672"/>
            <a:ext cx="2194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B21F2C"/>
                </a:solidFill>
                <a:latin typeface="Oswald" pitchFamily="34" charset="0"/>
                <a:ea typeface="Oswald" pitchFamily="34" charset="-122"/>
                <a:cs typeface="Oswald" pitchFamily="34" charset="-120"/>
              </a:rPr>
              <a:t>-15 pts</a:t>
            </a:r>
            <a:endParaRPr lang="en-US" sz="2400" dirty="0"/>
          </a:p>
        </p:txBody>
      </p:sp>
      <p:sp>
        <p:nvSpPr>
          <p:cNvPr id="11" name="Text 9"/>
          <p:cNvSpPr/>
          <p:nvPr/>
        </p:nvSpPr>
        <p:spPr>
          <a:xfrm>
            <a:off x="3511296" y="2340864"/>
            <a:ext cx="21945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80" b="1" dirty="0">
                <a:solidFill>
                  <a:srgbClr val="17212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Change from week 1 to 14</a:t>
            </a:r>
            <a:endParaRPr lang="en-US" sz="880" dirty="0"/>
          </a:p>
        </p:txBody>
      </p:sp>
      <p:sp>
        <p:nvSpPr>
          <p:cNvPr id="12" name="Text 10"/>
          <p:cNvSpPr/>
          <p:nvPr/>
        </p:nvSpPr>
        <p:spPr>
          <a:xfrm>
            <a:off x="3511296" y="2615184"/>
            <a:ext cx="2148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740" dirty="0">
                <a:solidFill>
                  <a:srgbClr val="5D6872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Average weekly attendance trend</a:t>
            </a:r>
            <a:endParaRPr lang="en-US" sz="740" dirty="0"/>
          </a:p>
        </p:txBody>
      </p:sp>
      <p:sp>
        <p:nvSpPr>
          <p:cNvPr id="13" name="Shape 11"/>
          <p:cNvSpPr/>
          <p:nvPr/>
        </p:nvSpPr>
        <p:spPr>
          <a:xfrm>
            <a:off x="6071616" y="1828800"/>
            <a:ext cx="2514600" cy="1225296"/>
          </a:xfrm>
          <a:prstGeom prst="roundRect">
            <a:avLst>
              <a:gd name="adj" fmla="val 5970"/>
            </a:avLst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217920" y="1947672"/>
            <a:ext cx="2194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B21F2C"/>
                </a:solidFill>
                <a:latin typeface="Oswald" pitchFamily="34" charset="0"/>
                <a:ea typeface="Oswald" pitchFamily="34" charset="-122"/>
                <a:cs typeface="Oswald" pitchFamily="34" charset="-120"/>
              </a:rPr>
              <a:t>18 pts</a:t>
            </a:r>
            <a:endParaRPr lang="en-US" sz="2400" dirty="0"/>
          </a:p>
        </p:txBody>
      </p:sp>
      <p:sp>
        <p:nvSpPr>
          <p:cNvPr id="15" name="Text 13"/>
          <p:cNvSpPr/>
          <p:nvPr/>
        </p:nvSpPr>
        <p:spPr>
          <a:xfrm>
            <a:off x="6217920" y="2340864"/>
            <a:ext cx="21945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80" b="1" dirty="0">
                <a:solidFill>
                  <a:srgbClr val="17212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Largest gap</a:t>
            </a:r>
            <a:endParaRPr lang="en-US" sz="880" dirty="0"/>
          </a:p>
        </p:txBody>
      </p:sp>
      <p:sp>
        <p:nvSpPr>
          <p:cNvPr id="16" name="Text 14"/>
          <p:cNvSpPr/>
          <p:nvPr/>
        </p:nvSpPr>
        <p:spPr>
          <a:xfrm>
            <a:off x="6217920" y="2615184"/>
            <a:ext cx="2148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740" dirty="0">
                <a:solidFill>
                  <a:srgbClr val="5D6872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In-person vs online synchronous</a:t>
            </a:r>
            <a:endParaRPr lang="en-US" sz="740" dirty="0"/>
          </a:p>
        </p:txBody>
      </p:sp>
      <p:sp>
        <p:nvSpPr>
          <p:cNvPr id="17" name="Shape 15"/>
          <p:cNvSpPr/>
          <p:nvPr/>
        </p:nvSpPr>
        <p:spPr>
          <a:xfrm>
            <a:off x="8778240" y="1828800"/>
            <a:ext cx="2514600" cy="1225296"/>
          </a:xfrm>
          <a:prstGeom prst="roundRect">
            <a:avLst>
              <a:gd name="adj" fmla="val 5970"/>
            </a:avLst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924544" y="1947672"/>
            <a:ext cx="2194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459A9"/>
                </a:solidFill>
                <a:latin typeface="Oswald" pitchFamily="34" charset="0"/>
                <a:ea typeface="Oswald" pitchFamily="34" charset="-122"/>
                <a:cs typeface="Oswald" pitchFamily="34" charset="-120"/>
              </a:rPr>
              <a:t>Week 5</a:t>
            </a:r>
            <a:endParaRPr lang="en-US" sz="2400" dirty="0"/>
          </a:p>
        </p:txBody>
      </p:sp>
      <p:sp>
        <p:nvSpPr>
          <p:cNvPr id="19" name="Text 17"/>
          <p:cNvSpPr/>
          <p:nvPr/>
        </p:nvSpPr>
        <p:spPr>
          <a:xfrm>
            <a:off x="8924544" y="2340864"/>
            <a:ext cx="21945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80" b="1" dirty="0">
                <a:solidFill>
                  <a:srgbClr val="17212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Early intervention target</a:t>
            </a:r>
            <a:endParaRPr lang="en-US" sz="880" dirty="0"/>
          </a:p>
        </p:txBody>
      </p:sp>
      <p:sp>
        <p:nvSpPr>
          <p:cNvPr id="20" name="Text 18"/>
          <p:cNvSpPr/>
          <p:nvPr/>
        </p:nvSpPr>
        <p:spPr>
          <a:xfrm>
            <a:off x="8924544" y="2615184"/>
            <a:ext cx="2148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740" dirty="0">
                <a:solidFill>
                  <a:srgbClr val="5D6872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Before midterm decline accelerates</a:t>
            </a:r>
            <a:endParaRPr lang="en-US" sz="740" dirty="0"/>
          </a:p>
        </p:txBody>
      </p:sp>
      <p:sp>
        <p:nvSpPr>
          <p:cNvPr id="21" name="Shape 19"/>
          <p:cNvSpPr/>
          <p:nvPr/>
        </p:nvSpPr>
        <p:spPr>
          <a:xfrm>
            <a:off x="658368" y="3977640"/>
            <a:ext cx="10881360" cy="1078992"/>
          </a:xfrm>
          <a:prstGeom prst="roundRect">
            <a:avLst>
              <a:gd name="adj" fmla="val 6780"/>
            </a:avLst>
          </a:prstGeom>
          <a:solidFill>
            <a:srgbClr val="EFEBE9"/>
          </a:solidFill>
          <a:ln w="12700">
            <a:solidFill>
              <a:srgbClr val="EFEBE9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932688" y="4224528"/>
            <a:ext cx="19202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A3255"/>
                </a:solidFill>
                <a:latin typeface="Oswald" pitchFamily="34" charset="0"/>
                <a:ea typeface="Oswald" pitchFamily="34" charset="-122"/>
                <a:cs typeface="Oswald" pitchFamily="34" charset="-120"/>
              </a:rPr>
              <a:t>Main message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3063240" y="4178808"/>
            <a:ext cx="7818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400" dirty="0">
                <a:solidFill>
                  <a:srgbClr val="17212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Attendance does not collapse suddenly. It drifts downward week by week, which creates a practical window for outreach before students fully disengage.</a:t>
            </a:r>
            <a:endParaRPr lang="en-US" sz="1400" dirty="0"/>
          </a:p>
        </p:txBody>
      </p:sp>
      <p:sp>
        <p:nvSpPr>
          <p:cNvPr id="24" name="Shape 22"/>
          <p:cNvSpPr/>
          <p:nvPr/>
        </p:nvSpPr>
        <p:spPr>
          <a:xfrm>
            <a:off x="502920" y="6428232"/>
            <a:ext cx="11183112" cy="0"/>
          </a:xfrm>
          <a:prstGeom prst="line">
            <a:avLst/>
          </a:prstGeom>
          <a:noFill/>
          <a:ln w="9525">
            <a:solidFill>
              <a:srgbClr val="D6D6D6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548640" y="6473952"/>
            <a:ext cx="7863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5D6872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Sample undergraduate attendance results | Fictional data for demonstration</a:t>
            </a:r>
            <a:endParaRPr lang="en-US" sz="750" dirty="0"/>
          </a:p>
        </p:txBody>
      </p:sp>
      <p:sp>
        <p:nvSpPr>
          <p:cNvPr id="26" name="Text 24"/>
          <p:cNvSpPr/>
          <p:nvPr/>
        </p:nvSpPr>
        <p:spPr>
          <a:xfrm>
            <a:off x="11292840" y="6473952"/>
            <a:ext cx="320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50" dirty="0">
                <a:solidFill>
                  <a:srgbClr val="5D6872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3</a:t>
            </a:r>
            <a:endParaRPr lang="en-US" sz="7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66928" y="329184"/>
            <a:ext cx="5303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B21F2C"/>
                </a:solidFill>
                <a:latin typeface="Oswald" pitchFamily="34" charset="0"/>
                <a:ea typeface="Oswald" pitchFamily="34" charset="-122"/>
                <a:cs typeface="Oswald" pitchFamily="34" charset="-120"/>
              </a:rPr>
              <a:t>TREND OVER TIME</a:t>
            </a:r>
            <a:endParaRPr lang="en-US" sz="950" dirty="0"/>
          </a:p>
        </p:txBody>
      </p:sp>
      <p:sp>
        <p:nvSpPr>
          <p:cNvPr id="3" name="Text 1"/>
          <p:cNvSpPr/>
          <p:nvPr/>
        </p:nvSpPr>
        <p:spPr>
          <a:xfrm>
            <a:off x="566928" y="676656"/>
            <a:ext cx="704088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800" b="1" dirty="0">
                <a:solidFill>
                  <a:srgbClr val="0A3255"/>
                </a:solidFill>
                <a:latin typeface="Oswald" pitchFamily="34" charset="0"/>
                <a:ea typeface="Oswald" pitchFamily="34" charset="-122"/>
                <a:cs typeface="Oswald" pitchFamily="34" charset="-120"/>
              </a:rPr>
              <a:t>Attendance declines steadily across the semester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585216" y="1335024"/>
            <a:ext cx="7680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17212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The trend line helps leaders see timing, not just the final result.</a:t>
            </a:r>
            <a:endParaRPr lang="en-US" sz="1050" dirty="0"/>
          </a:p>
        </p:txBody>
      </p:sp>
      <p:pic>
        <p:nvPicPr>
          <p:cNvPr id="5" name="Image 0" descr="/mnt/data/attendance_assets/weekly_attendance_tren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49808" y="1673352"/>
            <a:ext cx="6812280" cy="3840480"/>
          </a:xfrm>
          <a:prstGeom prst="rect">
            <a:avLst/>
          </a:prstGeom>
        </p:spPr>
      </p:pic>
      <p:sp>
        <p:nvSpPr>
          <p:cNvPr id="6" name="Shape 3"/>
          <p:cNvSpPr/>
          <p:nvPr/>
        </p:nvSpPr>
        <p:spPr>
          <a:xfrm>
            <a:off x="8275320" y="1828800"/>
            <a:ext cx="2743200" cy="960120"/>
          </a:xfrm>
          <a:prstGeom prst="roundRect">
            <a:avLst>
              <a:gd name="adj" fmla="val 6667"/>
            </a:avLst>
          </a:prstGeom>
          <a:solidFill>
            <a:srgbClr val="B21F2C"/>
          </a:solidFill>
          <a:ln w="12700">
            <a:solidFill>
              <a:srgbClr val="B21F2C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8439912" y="1993392"/>
            <a:ext cx="2414016" cy="7315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Week 5 is the ideal point for earlier outreach.</a:t>
            </a:r>
            <a:endParaRPr lang="en-US" sz="1200" dirty="0"/>
          </a:p>
        </p:txBody>
      </p:sp>
      <p:sp>
        <p:nvSpPr>
          <p:cNvPr id="8" name="Text 5"/>
          <p:cNvSpPr/>
          <p:nvPr/>
        </p:nvSpPr>
        <p:spPr>
          <a:xfrm>
            <a:off x="8321040" y="3337560"/>
            <a:ext cx="2834640" cy="13716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152400" indent="-152400">
              <a:buSzPct val="100000"/>
              <a:buChar char="•"/>
            </a:pPr>
            <a:r>
              <a:rPr lang="en-US" sz="1200" dirty="0">
                <a:solidFill>
                  <a:srgbClr val="17212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The decline begins before midterms.</a:t>
            </a:r>
            <a:endParaRPr lang="en-US" sz="1200" dirty="0"/>
          </a:p>
          <a:p>
            <a:pPr marL="152400" indent="-152400">
              <a:buSzPct val="100000"/>
              <a:buChar char="•"/>
            </a:pPr>
            <a:r>
              <a:rPr lang="en-US" sz="1200" dirty="0">
                <a:solidFill>
                  <a:srgbClr val="17212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Small weekly drops compound into a larger end-of-term gap.</a:t>
            </a:r>
            <a:endParaRPr lang="en-US" sz="1200" dirty="0"/>
          </a:p>
          <a:p>
            <a:pPr marL="152400" indent="-152400">
              <a:buSzPct val="100000"/>
              <a:buChar char="•"/>
            </a:pPr>
            <a:r>
              <a:rPr lang="en-US" sz="1200" dirty="0">
                <a:solidFill>
                  <a:srgbClr val="17212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The response should be proactive, not only end-of-term reporting.</a:t>
            </a:r>
            <a:endParaRPr lang="en-US" sz="1200" dirty="0"/>
          </a:p>
        </p:txBody>
      </p:sp>
      <p:sp>
        <p:nvSpPr>
          <p:cNvPr id="9" name="Shape 6"/>
          <p:cNvSpPr/>
          <p:nvPr/>
        </p:nvSpPr>
        <p:spPr>
          <a:xfrm>
            <a:off x="502920" y="6428232"/>
            <a:ext cx="11183112" cy="0"/>
          </a:xfrm>
          <a:prstGeom prst="line">
            <a:avLst/>
          </a:prstGeom>
          <a:noFill/>
          <a:ln w="9525">
            <a:solidFill>
              <a:srgbClr val="D6D6D6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548640" y="6473952"/>
            <a:ext cx="7863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5D6872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Sample undergraduate attendance results | Fictional data for demonstration</a:t>
            </a:r>
            <a:endParaRPr lang="en-US" sz="750" dirty="0"/>
          </a:p>
        </p:txBody>
      </p:sp>
      <p:sp>
        <p:nvSpPr>
          <p:cNvPr id="11" name="Text 8"/>
          <p:cNvSpPr/>
          <p:nvPr/>
        </p:nvSpPr>
        <p:spPr>
          <a:xfrm>
            <a:off x="11292840" y="6473952"/>
            <a:ext cx="320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50" dirty="0">
                <a:solidFill>
                  <a:srgbClr val="5D6872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4</a:t>
            </a:r>
            <a:endParaRPr lang="en-US" sz="7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66928" y="329184"/>
            <a:ext cx="5303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B21F2C"/>
                </a:solidFill>
                <a:latin typeface="Oswald" pitchFamily="34" charset="0"/>
                <a:ea typeface="Oswald" pitchFamily="34" charset="-122"/>
                <a:cs typeface="Oswald" pitchFamily="34" charset="-120"/>
              </a:rPr>
              <a:t>ACADEMIC UNIT VIEW</a:t>
            </a:r>
            <a:endParaRPr lang="en-US" sz="950" dirty="0"/>
          </a:p>
        </p:txBody>
      </p:sp>
      <p:sp>
        <p:nvSpPr>
          <p:cNvPr id="3" name="Text 1"/>
          <p:cNvSpPr/>
          <p:nvPr/>
        </p:nvSpPr>
        <p:spPr>
          <a:xfrm>
            <a:off x="566928" y="676656"/>
            <a:ext cx="704088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800" b="1" dirty="0">
                <a:solidFill>
                  <a:srgbClr val="0A3255"/>
                </a:solidFill>
                <a:latin typeface="Oswald" pitchFamily="34" charset="0"/>
                <a:ea typeface="Oswald" pitchFamily="34" charset="-122"/>
                <a:cs typeface="Oswald" pitchFamily="34" charset="-120"/>
              </a:rPr>
              <a:t>Attendance varies by college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585216" y="1335024"/>
            <a:ext cx="7680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17212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Unit-level results can highlight where local practices or student support models are working.</a:t>
            </a:r>
            <a:endParaRPr lang="en-US" sz="1050" dirty="0"/>
          </a:p>
        </p:txBody>
      </p:sp>
      <p:pic>
        <p:nvPicPr>
          <p:cNvPr id="5" name="Image 0" descr="/mnt/data/attendance_assets/college_attendance_bar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13232" y="1783080"/>
            <a:ext cx="6858000" cy="3657600"/>
          </a:xfrm>
          <a:prstGeom prst="rect">
            <a:avLst/>
          </a:prstGeom>
        </p:spPr>
      </p:pic>
      <p:sp>
        <p:nvSpPr>
          <p:cNvPr id="6" name="Shape 3"/>
          <p:cNvSpPr/>
          <p:nvPr/>
        </p:nvSpPr>
        <p:spPr>
          <a:xfrm>
            <a:off x="8229600" y="1783080"/>
            <a:ext cx="2880360" cy="3429000"/>
          </a:xfrm>
          <a:prstGeom prst="roundRect">
            <a:avLst>
              <a:gd name="adj" fmla="val 2222"/>
            </a:avLst>
          </a:prstGeom>
          <a:solidFill>
            <a:srgbClr val="F7F3ED"/>
          </a:solidFill>
          <a:ln w="12700">
            <a:solidFill>
              <a:srgbClr val="F7F3ED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8503920" y="2057400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A3255"/>
                </a:solidFill>
                <a:latin typeface="Oswald" pitchFamily="34" charset="0"/>
                <a:ea typeface="Oswald" pitchFamily="34" charset="-122"/>
                <a:cs typeface="Oswald" pitchFamily="34" charset="-120"/>
              </a:rPr>
              <a:t>How to use this view</a:t>
            </a:r>
            <a:endParaRPr lang="en-US" sz="1800" dirty="0"/>
          </a:p>
        </p:txBody>
      </p:sp>
      <p:sp>
        <p:nvSpPr>
          <p:cNvPr id="8" name="Text 5"/>
          <p:cNvSpPr/>
          <p:nvPr/>
        </p:nvSpPr>
        <p:spPr>
          <a:xfrm>
            <a:off x="8549640" y="2697480"/>
            <a:ext cx="2194560" cy="146304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152400" indent="-152400">
              <a:buSzPct val="100000"/>
              <a:buChar char="•"/>
            </a:pPr>
            <a:r>
              <a:rPr lang="en-US" sz="1200" dirty="0">
                <a:solidFill>
                  <a:srgbClr val="17212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Ask what practices explain higher attendance.</a:t>
            </a:r>
            <a:endParaRPr lang="en-US" sz="1200" dirty="0"/>
          </a:p>
          <a:p>
            <a:pPr marL="152400" indent="-152400">
              <a:buSzPct val="100000"/>
              <a:buChar char="•"/>
            </a:pPr>
            <a:r>
              <a:rPr lang="en-US" sz="1200" dirty="0">
                <a:solidFill>
                  <a:srgbClr val="17212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Compare similar course types before drawing conclusions.</a:t>
            </a:r>
            <a:endParaRPr lang="en-US" sz="1200" dirty="0"/>
          </a:p>
          <a:p>
            <a:pPr marL="152400" indent="-152400">
              <a:buSzPct val="100000"/>
              <a:buChar char="•"/>
            </a:pPr>
            <a:r>
              <a:rPr lang="en-US" sz="1200" dirty="0">
                <a:solidFill>
                  <a:srgbClr val="17212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Share promising habits across programs.</a:t>
            </a:r>
            <a:endParaRPr lang="en-US" sz="1200" dirty="0"/>
          </a:p>
        </p:txBody>
      </p:sp>
      <p:sp>
        <p:nvSpPr>
          <p:cNvPr id="9" name="Shape 6"/>
          <p:cNvSpPr/>
          <p:nvPr/>
        </p:nvSpPr>
        <p:spPr>
          <a:xfrm>
            <a:off x="502920" y="6428232"/>
            <a:ext cx="11183112" cy="0"/>
          </a:xfrm>
          <a:prstGeom prst="line">
            <a:avLst/>
          </a:prstGeom>
          <a:noFill/>
          <a:ln w="9525">
            <a:solidFill>
              <a:srgbClr val="D6D6D6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548640" y="6473952"/>
            <a:ext cx="7863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5D6872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Sample undergraduate attendance results | Fictional data for demonstration</a:t>
            </a:r>
            <a:endParaRPr lang="en-US" sz="750" dirty="0"/>
          </a:p>
        </p:txBody>
      </p:sp>
      <p:sp>
        <p:nvSpPr>
          <p:cNvPr id="11" name="Text 8"/>
          <p:cNvSpPr/>
          <p:nvPr/>
        </p:nvSpPr>
        <p:spPr>
          <a:xfrm>
            <a:off x="11292840" y="6473952"/>
            <a:ext cx="320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50" dirty="0">
                <a:solidFill>
                  <a:srgbClr val="5D6872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5</a:t>
            </a:r>
            <a:endParaRPr lang="en-US" sz="7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66928" y="329184"/>
            <a:ext cx="5303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B21F2C"/>
                </a:solidFill>
                <a:latin typeface="Oswald" pitchFamily="34" charset="0"/>
                <a:ea typeface="Oswald" pitchFamily="34" charset="-122"/>
                <a:cs typeface="Oswald" pitchFamily="34" charset="-120"/>
              </a:rPr>
              <a:t>STUDENT LEVEL VIEW</a:t>
            </a:r>
            <a:endParaRPr lang="en-US" sz="950" dirty="0"/>
          </a:p>
        </p:txBody>
      </p:sp>
      <p:sp>
        <p:nvSpPr>
          <p:cNvPr id="3" name="Text 1"/>
          <p:cNvSpPr/>
          <p:nvPr/>
        </p:nvSpPr>
        <p:spPr>
          <a:xfrm>
            <a:off x="566928" y="676656"/>
            <a:ext cx="704088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800" b="1" dirty="0">
                <a:solidFill>
                  <a:srgbClr val="0A3255"/>
                </a:solidFill>
                <a:latin typeface="Oswald" pitchFamily="34" charset="0"/>
                <a:ea typeface="Oswald" pitchFamily="34" charset="-122"/>
                <a:cs typeface="Oswald" pitchFamily="34" charset="-120"/>
              </a:rPr>
              <a:t>First-year attendance needs the earliest attention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585216" y="1335024"/>
            <a:ext cx="7680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17212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The class-level split suggests that new students may need clearer routines and faster outreach.</a:t>
            </a:r>
            <a:endParaRPr lang="en-US" sz="1050" dirty="0"/>
          </a:p>
        </p:txBody>
      </p:sp>
      <p:pic>
        <p:nvPicPr>
          <p:cNvPr id="5" name="Image 0" descr="/mnt/data/attendance_assets/class_level_attendance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13232" y="1783080"/>
            <a:ext cx="6858000" cy="3657600"/>
          </a:xfrm>
          <a:prstGeom prst="rect">
            <a:avLst/>
          </a:prstGeom>
        </p:spPr>
      </p:pic>
      <p:sp>
        <p:nvSpPr>
          <p:cNvPr id="6" name="Shape 3"/>
          <p:cNvSpPr/>
          <p:nvPr/>
        </p:nvSpPr>
        <p:spPr>
          <a:xfrm>
            <a:off x="8247888" y="1783080"/>
            <a:ext cx="2788920" cy="841248"/>
          </a:xfrm>
          <a:prstGeom prst="roundRect">
            <a:avLst>
              <a:gd name="adj" fmla="val 7609"/>
            </a:avLst>
          </a:prstGeom>
          <a:solidFill>
            <a:srgbClr val="B21F2C"/>
          </a:solidFill>
          <a:ln w="12700">
            <a:solidFill>
              <a:srgbClr val="B21F2C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8412480" y="1947672"/>
            <a:ext cx="2459736" cy="61264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First-year rate: 78%</a:t>
            </a:r>
            <a:endParaRPr lang="en-US" sz="1200" dirty="0"/>
          </a:p>
        </p:txBody>
      </p:sp>
      <p:sp>
        <p:nvSpPr>
          <p:cNvPr id="8" name="Text 5"/>
          <p:cNvSpPr/>
          <p:nvPr/>
        </p:nvSpPr>
        <p:spPr>
          <a:xfrm>
            <a:off x="8321040" y="2926080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A3255"/>
                </a:solidFill>
                <a:latin typeface="Oswald" pitchFamily="34" charset="0"/>
                <a:ea typeface="Oswald" pitchFamily="34" charset="-122"/>
                <a:cs typeface="Oswald" pitchFamily="34" charset="-120"/>
              </a:rPr>
              <a:t>Interpretation</a:t>
            </a:r>
            <a:endParaRPr lang="en-US" sz="1800" dirty="0"/>
          </a:p>
        </p:txBody>
      </p:sp>
      <p:sp>
        <p:nvSpPr>
          <p:cNvPr id="9" name="Text 6"/>
          <p:cNvSpPr/>
          <p:nvPr/>
        </p:nvSpPr>
        <p:spPr>
          <a:xfrm>
            <a:off x="8321040" y="3337560"/>
            <a:ext cx="246888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00" dirty="0">
                <a:solidFill>
                  <a:srgbClr val="17212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Attendance appears to improve as students become more familiar with expectations, campus routines, and available support. That makes the first six weeks especially important.</a:t>
            </a:r>
            <a:endParaRPr lang="en-US" sz="1200" dirty="0"/>
          </a:p>
        </p:txBody>
      </p:sp>
      <p:sp>
        <p:nvSpPr>
          <p:cNvPr id="10" name="Shape 7"/>
          <p:cNvSpPr/>
          <p:nvPr/>
        </p:nvSpPr>
        <p:spPr>
          <a:xfrm>
            <a:off x="502920" y="6428232"/>
            <a:ext cx="11183112" cy="0"/>
          </a:xfrm>
          <a:prstGeom prst="line">
            <a:avLst/>
          </a:prstGeom>
          <a:noFill/>
          <a:ln w="9525">
            <a:solidFill>
              <a:srgbClr val="D6D6D6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548640" y="6473952"/>
            <a:ext cx="7863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5D6872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Sample undergraduate attendance results | Fictional data for demonstration</a:t>
            </a:r>
            <a:endParaRPr lang="en-US" sz="750" dirty="0"/>
          </a:p>
        </p:txBody>
      </p:sp>
      <p:sp>
        <p:nvSpPr>
          <p:cNvPr id="12" name="Text 9"/>
          <p:cNvSpPr/>
          <p:nvPr/>
        </p:nvSpPr>
        <p:spPr>
          <a:xfrm>
            <a:off x="11292840" y="6473952"/>
            <a:ext cx="320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50" dirty="0">
                <a:solidFill>
                  <a:srgbClr val="5D6872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6</a:t>
            </a:r>
            <a:endParaRPr lang="en-US" sz="7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66928" y="329184"/>
            <a:ext cx="5303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B21F2C"/>
                </a:solidFill>
                <a:latin typeface="Oswald" pitchFamily="34" charset="0"/>
                <a:ea typeface="Oswald" pitchFamily="34" charset="-122"/>
                <a:cs typeface="Oswald" pitchFamily="34" charset="-120"/>
              </a:rPr>
              <a:t>COURSE FORMAT VIEW</a:t>
            </a:r>
            <a:endParaRPr lang="en-US" sz="950" dirty="0"/>
          </a:p>
        </p:txBody>
      </p:sp>
      <p:sp>
        <p:nvSpPr>
          <p:cNvPr id="3" name="Text 1"/>
          <p:cNvSpPr/>
          <p:nvPr/>
        </p:nvSpPr>
        <p:spPr>
          <a:xfrm>
            <a:off x="566928" y="676656"/>
            <a:ext cx="704088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800" b="1" dirty="0">
                <a:solidFill>
                  <a:srgbClr val="0A3255"/>
                </a:solidFill>
                <a:latin typeface="Oswald" pitchFamily="34" charset="0"/>
                <a:ea typeface="Oswald" pitchFamily="34" charset="-122"/>
                <a:cs typeface="Oswald" pitchFamily="34" charset="-120"/>
              </a:rPr>
              <a:t>Modality shows a meaningful attendance gap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585216" y="1335024"/>
            <a:ext cx="7680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17212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Format and class size should be considered when interpreting attendance results.</a:t>
            </a:r>
            <a:endParaRPr lang="en-US" sz="1050" dirty="0"/>
          </a:p>
        </p:txBody>
      </p:sp>
      <p:pic>
        <p:nvPicPr>
          <p:cNvPr id="5" name="Image 0" descr="/mnt/data/attendance_assets/modality_attendance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8368" y="1783080"/>
            <a:ext cx="5943600" cy="3154680"/>
          </a:xfrm>
          <a:prstGeom prst="rect">
            <a:avLst/>
          </a:prstGeom>
        </p:spPr>
      </p:pic>
      <p:sp>
        <p:nvSpPr>
          <p:cNvPr id="6" name="Shape 3"/>
          <p:cNvSpPr/>
          <p:nvPr/>
        </p:nvSpPr>
        <p:spPr>
          <a:xfrm>
            <a:off x="7086600" y="1783080"/>
            <a:ext cx="4114800" cy="2907792"/>
          </a:xfrm>
          <a:prstGeom prst="roundRect">
            <a:avLst>
              <a:gd name="adj" fmla="val 2201"/>
            </a:avLst>
          </a:prstGeom>
          <a:solidFill>
            <a:srgbClr val="EFEBE9"/>
          </a:solidFill>
          <a:ln w="12700">
            <a:solidFill>
              <a:srgbClr val="EFEBE9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7406640" y="2066544"/>
            <a:ext cx="3017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0A3255"/>
                </a:solidFill>
                <a:latin typeface="Oswald" pitchFamily="34" charset="0"/>
                <a:ea typeface="Oswald" pitchFamily="34" charset="-122"/>
                <a:cs typeface="Oswald" pitchFamily="34" charset="-120"/>
              </a:rPr>
              <a:t>Important context</a:t>
            </a:r>
            <a:endParaRPr lang="en-US" sz="1900" dirty="0"/>
          </a:p>
        </p:txBody>
      </p:sp>
      <p:sp>
        <p:nvSpPr>
          <p:cNvPr id="8" name="Text 5"/>
          <p:cNvSpPr/>
          <p:nvPr/>
        </p:nvSpPr>
        <p:spPr>
          <a:xfrm>
            <a:off x="7406640" y="2651760"/>
            <a:ext cx="3154680" cy="14173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152400" indent="-152400">
              <a:buSzPct val="100000"/>
              <a:buChar char="•"/>
            </a:pPr>
            <a:r>
              <a:rPr lang="en-US" sz="1200" dirty="0">
                <a:solidFill>
                  <a:srgbClr val="17212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Online synchronous courses show the lowest sample rate.</a:t>
            </a:r>
            <a:endParaRPr lang="en-US" sz="1200" dirty="0"/>
          </a:p>
          <a:p>
            <a:pPr marL="152400" indent="-152400">
              <a:buSzPct val="100000"/>
              <a:buChar char="•"/>
            </a:pPr>
            <a:r>
              <a:rPr lang="en-US" sz="1200" dirty="0">
                <a:solidFill>
                  <a:srgbClr val="17212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Large sections may need different engagement strategies.</a:t>
            </a:r>
            <a:endParaRPr lang="en-US" sz="1200" dirty="0"/>
          </a:p>
          <a:p>
            <a:pPr marL="152400" indent="-152400">
              <a:buSzPct val="100000"/>
              <a:buChar char="•"/>
            </a:pPr>
            <a:r>
              <a:rPr lang="en-US" sz="1200" dirty="0">
                <a:solidFill>
                  <a:srgbClr val="17212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Modality should be reviewed with pedagogy, not treated as a ranking.</a:t>
            </a:r>
            <a:endParaRPr lang="en-US" sz="1200" dirty="0"/>
          </a:p>
        </p:txBody>
      </p:sp>
      <p:sp>
        <p:nvSpPr>
          <p:cNvPr id="9" name="Shape 6"/>
          <p:cNvSpPr/>
          <p:nvPr/>
        </p:nvSpPr>
        <p:spPr>
          <a:xfrm>
            <a:off x="658368" y="5138928"/>
            <a:ext cx="10515600" cy="658368"/>
          </a:xfrm>
          <a:prstGeom prst="roundRect">
            <a:avLst>
              <a:gd name="adj" fmla="val 8333"/>
            </a:avLst>
          </a:prstGeom>
          <a:solidFill>
            <a:srgbClr val="0A3255"/>
          </a:solidFill>
          <a:ln w="12700">
            <a:solidFill>
              <a:srgbClr val="0A3255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914400" y="5330952"/>
            <a:ext cx="98755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70" b="1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Design note: the chart uses real numbers from the sample dataset, while AI is used only to help interpret and explain the pattern.</a:t>
            </a:r>
            <a:endParaRPr lang="en-US" sz="1070" dirty="0"/>
          </a:p>
        </p:txBody>
      </p:sp>
      <p:sp>
        <p:nvSpPr>
          <p:cNvPr id="11" name="Shape 8"/>
          <p:cNvSpPr/>
          <p:nvPr/>
        </p:nvSpPr>
        <p:spPr>
          <a:xfrm>
            <a:off x="502920" y="6428232"/>
            <a:ext cx="11183112" cy="0"/>
          </a:xfrm>
          <a:prstGeom prst="line">
            <a:avLst/>
          </a:prstGeom>
          <a:noFill/>
          <a:ln w="9525">
            <a:solidFill>
              <a:srgbClr val="D6D6D6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548640" y="6473952"/>
            <a:ext cx="7863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5D6872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Sample undergraduate attendance results | Fictional data for demonstration</a:t>
            </a:r>
            <a:endParaRPr lang="en-US" sz="750" dirty="0"/>
          </a:p>
        </p:txBody>
      </p:sp>
      <p:sp>
        <p:nvSpPr>
          <p:cNvPr id="13" name="Text 10"/>
          <p:cNvSpPr/>
          <p:nvPr/>
        </p:nvSpPr>
        <p:spPr>
          <a:xfrm>
            <a:off x="11292840" y="6473952"/>
            <a:ext cx="320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50" dirty="0">
                <a:solidFill>
                  <a:srgbClr val="5D6872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7</a:t>
            </a:r>
            <a:endParaRPr lang="en-US" sz="7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66928" y="329184"/>
            <a:ext cx="5303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B21F2C"/>
                </a:solidFill>
                <a:latin typeface="Oswald" pitchFamily="34" charset="0"/>
                <a:ea typeface="Oswald" pitchFamily="34" charset="-122"/>
                <a:cs typeface="Oswald" pitchFamily="34" charset="-120"/>
              </a:rPr>
              <a:t>STUDENT SUCCESS RESPONSE</a:t>
            </a:r>
            <a:endParaRPr lang="en-US" sz="950" dirty="0"/>
          </a:p>
        </p:txBody>
      </p:sp>
      <p:sp>
        <p:nvSpPr>
          <p:cNvPr id="3" name="Text 1"/>
          <p:cNvSpPr/>
          <p:nvPr/>
        </p:nvSpPr>
        <p:spPr>
          <a:xfrm>
            <a:off x="566928" y="676656"/>
            <a:ext cx="704088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800" b="1" dirty="0">
                <a:solidFill>
                  <a:srgbClr val="0A3255"/>
                </a:solidFill>
                <a:latin typeface="Oswald" pitchFamily="34" charset="0"/>
                <a:ea typeface="Oswald" pitchFamily="34" charset="-122"/>
                <a:cs typeface="Oswald" pitchFamily="34" charset="-120"/>
              </a:rPr>
              <a:t>Turn attendance results into earlier support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585216" y="1335024"/>
            <a:ext cx="7680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17212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The goal is a practical model for outreach, not punitive tracking.</a:t>
            </a:r>
            <a:endParaRPr lang="en-US" sz="1050" dirty="0"/>
          </a:p>
        </p:txBody>
      </p:sp>
      <p:pic>
        <p:nvPicPr>
          <p:cNvPr id="5" name="Image 0" descr="/mnt/data/attendance_assets/intervention_model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85800" y="1783080"/>
            <a:ext cx="7086600" cy="370332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8339328" y="1783080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A3255"/>
                </a:solidFill>
                <a:latin typeface="Oswald" pitchFamily="34" charset="0"/>
                <a:ea typeface="Oswald" pitchFamily="34" charset="-122"/>
                <a:cs typeface="Oswald" pitchFamily="34" charset="-120"/>
              </a:rPr>
              <a:t>Recommended trigger</a:t>
            </a:r>
            <a:endParaRPr lang="en-US" sz="1800" dirty="0"/>
          </a:p>
        </p:txBody>
      </p:sp>
      <p:sp>
        <p:nvSpPr>
          <p:cNvPr id="7" name="Shape 4"/>
          <p:cNvSpPr/>
          <p:nvPr/>
        </p:nvSpPr>
        <p:spPr>
          <a:xfrm>
            <a:off x="8321040" y="2331720"/>
            <a:ext cx="2606040" cy="713232"/>
          </a:xfrm>
          <a:prstGeom prst="roundRect">
            <a:avLst>
              <a:gd name="adj" fmla="val 6410"/>
            </a:avLst>
          </a:prstGeom>
          <a:solidFill>
            <a:srgbClr val="B21F2C"/>
          </a:solidFill>
          <a:ln w="12700">
            <a:solidFill>
              <a:srgbClr val="B21F2C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8549640" y="2496312"/>
            <a:ext cx="2148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2 missed classes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or 15% drop</a:t>
            </a:r>
            <a:endParaRPr lang="en-US" sz="1300" dirty="0"/>
          </a:p>
        </p:txBody>
      </p:sp>
      <p:sp>
        <p:nvSpPr>
          <p:cNvPr id="9" name="Text 6"/>
          <p:cNvSpPr/>
          <p:nvPr/>
        </p:nvSpPr>
        <p:spPr>
          <a:xfrm>
            <a:off x="8339328" y="3429000"/>
            <a:ext cx="2560320" cy="11887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152400" indent="-152400">
              <a:buSzPct val="100000"/>
              <a:buChar char="•"/>
            </a:pPr>
            <a:r>
              <a:rPr lang="en-US" sz="1200" dirty="0">
                <a:solidFill>
                  <a:srgbClr val="17212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Instructor notification first.</a:t>
            </a:r>
            <a:endParaRPr lang="en-US" sz="1200" dirty="0"/>
          </a:p>
          <a:p>
            <a:pPr marL="152400" indent="-152400">
              <a:buSzPct val="100000"/>
              <a:buChar char="•"/>
            </a:pPr>
            <a:r>
              <a:rPr lang="en-US" sz="1200" dirty="0">
                <a:solidFill>
                  <a:srgbClr val="17212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Advising contact when pattern persists.</a:t>
            </a:r>
            <a:endParaRPr lang="en-US" sz="1200" dirty="0"/>
          </a:p>
          <a:p>
            <a:pPr marL="152400" indent="-152400">
              <a:buSzPct val="100000"/>
              <a:buChar char="•"/>
            </a:pPr>
            <a:r>
              <a:rPr lang="en-US" sz="1200" dirty="0">
                <a:solidFill>
                  <a:srgbClr val="17212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Support referral when attendance connects to broader need.</a:t>
            </a:r>
            <a:endParaRPr lang="en-US" sz="1200" dirty="0"/>
          </a:p>
        </p:txBody>
      </p:sp>
      <p:sp>
        <p:nvSpPr>
          <p:cNvPr id="10" name="Shape 7"/>
          <p:cNvSpPr/>
          <p:nvPr/>
        </p:nvSpPr>
        <p:spPr>
          <a:xfrm>
            <a:off x="502920" y="6428232"/>
            <a:ext cx="11183112" cy="0"/>
          </a:xfrm>
          <a:prstGeom prst="line">
            <a:avLst/>
          </a:prstGeom>
          <a:noFill/>
          <a:ln w="9525">
            <a:solidFill>
              <a:srgbClr val="D6D6D6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548640" y="6473952"/>
            <a:ext cx="7863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5D6872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Sample undergraduate attendance results | Fictional data for demonstration</a:t>
            </a:r>
            <a:endParaRPr lang="en-US" sz="750" dirty="0"/>
          </a:p>
        </p:txBody>
      </p:sp>
      <p:sp>
        <p:nvSpPr>
          <p:cNvPr id="12" name="Text 9"/>
          <p:cNvSpPr/>
          <p:nvPr/>
        </p:nvSpPr>
        <p:spPr>
          <a:xfrm>
            <a:off x="11292840" y="6473952"/>
            <a:ext cx="320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50" dirty="0">
                <a:solidFill>
                  <a:srgbClr val="5D6872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8</a:t>
            </a:r>
            <a:endParaRPr lang="en-US" sz="7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3E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B21F2C"/>
          </a:solidFill>
          <a:ln w="12700">
            <a:solidFill>
              <a:srgbClr val="B21F2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66928" y="530352"/>
            <a:ext cx="2011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B21F2C"/>
                </a:solidFill>
                <a:latin typeface="Oswald" pitchFamily="34" charset="0"/>
                <a:ea typeface="Oswald" pitchFamily="34" charset="-122"/>
                <a:cs typeface="Oswald" pitchFamily="34" charset="-120"/>
              </a:rPr>
              <a:t>NEXT STEPS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566928" y="932688"/>
            <a:ext cx="78638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3200" b="1" dirty="0">
                <a:solidFill>
                  <a:srgbClr val="0A3255"/>
                </a:solidFill>
                <a:latin typeface="Oswald" pitchFamily="34" charset="0"/>
                <a:ea typeface="Oswald" pitchFamily="34" charset="-122"/>
                <a:cs typeface="Oswald" pitchFamily="34" charset="-120"/>
              </a:rPr>
              <a:t>Create a repeatable attendance review cycle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713232" y="1965960"/>
            <a:ext cx="530352" cy="530352"/>
          </a:xfrm>
          <a:prstGeom prst="ellipse">
            <a:avLst/>
          </a:prstGeom>
          <a:solidFill>
            <a:srgbClr val="0A3255"/>
          </a:solidFill>
          <a:ln w="12700">
            <a:solidFill>
              <a:srgbClr val="0A3255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96112" y="2121408"/>
            <a:ext cx="1828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1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1481328" y="1920240"/>
            <a:ext cx="34747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0A3255"/>
                </a:solidFill>
                <a:latin typeface="Oswald" pitchFamily="34" charset="0"/>
                <a:ea typeface="Oswald" pitchFamily="34" charset="-122"/>
                <a:cs typeface="Oswald" pitchFamily="34" charset="-120"/>
              </a:rPr>
              <a:t>Confirm definitions</a:t>
            </a:r>
            <a:endParaRPr lang="en-US" sz="1700" dirty="0"/>
          </a:p>
        </p:txBody>
      </p:sp>
      <p:sp>
        <p:nvSpPr>
          <p:cNvPr id="8" name="Text 6"/>
          <p:cNvSpPr/>
          <p:nvPr/>
        </p:nvSpPr>
        <p:spPr>
          <a:xfrm>
            <a:off x="1481328" y="2240280"/>
            <a:ext cx="6583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17212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Agree on attendance measure, included courses, and reporting cadence.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713232" y="2953512"/>
            <a:ext cx="530352" cy="530352"/>
          </a:xfrm>
          <a:prstGeom prst="ellipse">
            <a:avLst/>
          </a:prstGeom>
          <a:solidFill>
            <a:srgbClr val="0A3255"/>
          </a:solidFill>
          <a:ln w="12700">
            <a:solidFill>
              <a:srgbClr val="0A3255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896112" y="3108960"/>
            <a:ext cx="1828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2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1481328" y="2907792"/>
            <a:ext cx="34747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0A3255"/>
                </a:solidFill>
                <a:latin typeface="Oswald" pitchFamily="34" charset="0"/>
                <a:ea typeface="Oswald" pitchFamily="34" charset="-122"/>
                <a:cs typeface="Oswald" pitchFamily="34" charset="-120"/>
              </a:rPr>
              <a:t>Pilot early alerts</a:t>
            </a:r>
            <a:endParaRPr lang="en-US" sz="1700" dirty="0"/>
          </a:p>
        </p:txBody>
      </p:sp>
      <p:sp>
        <p:nvSpPr>
          <p:cNvPr id="12" name="Text 10"/>
          <p:cNvSpPr/>
          <p:nvPr/>
        </p:nvSpPr>
        <p:spPr>
          <a:xfrm>
            <a:off x="1481328" y="3227832"/>
            <a:ext cx="6583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17212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Start with first-year and high-risk gateway courses.</a:t>
            </a:r>
            <a:endParaRPr lang="en-US" sz="1150" dirty="0"/>
          </a:p>
        </p:txBody>
      </p:sp>
      <p:sp>
        <p:nvSpPr>
          <p:cNvPr id="13" name="Shape 11"/>
          <p:cNvSpPr/>
          <p:nvPr/>
        </p:nvSpPr>
        <p:spPr>
          <a:xfrm>
            <a:off x="713232" y="3941064"/>
            <a:ext cx="530352" cy="530352"/>
          </a:xfrm>
          <a:prstGeom prst="ellipse">
            <a:avLst/>
          </a:prstGeom>
          <a:solidFill>
            <a:srgbClr val="0A3255"/>
          </a:solidFill>
          <a:ln w="12700">
            <a:solidFill>
              <a:srgbClr val="0A3255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96112" y="4096512"/>
            <a:ext cx="1828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3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1481328" y="3895344"/>
            <a:ext cx="34747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0A3255"/>
                </a:solidFill>
                <a:latin typeface="Oswald" pitchFamily="34" charset="0"/>
                <a:ea typeface="Oswald" pitchFamily="34" charset="-122"/>
                <a:cs typeface="Oswald" pitchFamily="34" charset="-120"/>
              </a:rPr>
              <a:t>Build dashboard</a:t>
            </a:r>
            <a:endParaRPr lang="en-US" sz="1700" dirty="0"/>
          </a:p>
        </p:txBody>
      </p:sp>
      <p:sp>
        <p:nvSpPr>
          <p:cNvPr id="16" name="Text 14"/>
          <p:cNvSpPr/>
          <p:nvPr/>
        </p:nvSpPr>
        <p:spPr>
          <a:xfrm>
            <a:off x="1481328" y="4215384"/>
            <a:ext cx="6583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17212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Create a consistent weekly view for academic and student-success leaders.</a:t>
            </a:r>
            <a:endParaRPr lang="en-US" sz="1150" dirty="0"/>
          </a:p>
        </p:txBody>
      </p:sp>
      <p:sp>
        <p:nvSpPr>
          <p:cNvPr id="17" name="Shape 15"/>
          <p:cNvSpPr/>
          <p:nvPr/>
        </p:nvSpPr>
        <p:spPr>
          <a:xfrm>
            <a:off x="713232" y="4928616"/>
            <a:ext cx="530352" cy="530352"/>
          </a:xfrm>
          <a:prstGeom prst="ellipse">
            <a:avLst/>
          </a:prstGeom>
          <a:solidFill>
            <a:srgbClr val="B21F2C"/>
          </a:solidFill>
          <a:ln w="12700">
            <a:solidFill>
              <a:srgbClr val="B21F2C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96112" y="5084064"/>
            <a:ext cx="1828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4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1481328" y="4882896"/>
            <a:ext cx="34747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0A3255"/>
                </a:solidFill>
                <a:latin typeface="Oswald" pitchFamily="34" charset="0"/>
                <a:ea typeface="Oswald" pitchFamily="34" charset="-122"/>
                <a:cs typeface="Oswald" pitchFamily="34" charset="-120"/>
              </a:rPr>
              <a:t>Review outcomes</a:t>
            </a:r>
            <a:endParaRPr lang="en-US" sz="1700" dirty="0"/>
          </a:p>
        </p:txBody>
      </p:sp>
      <p:sp>
        <p:nvSpPr>
          <p:cNvPr id="20" name="Text 18"/>
          <p:cNvSpPr/>
          <p:nvPr/>
        </p:nvSpPr>
        <p:spPr>
          <a:xfrm>
            <a:off x="1481328" y="5202936"/>
            <a:ext cx="6583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17212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Measure whether outreach improves attendance and persistence.</a:t>
            </a:r>
            <a:endParaRPr lang="en-US" sz="1150" dirty="0"/>
          </a:p>
        </p:txBody>
      </p:sp>
      <p:sp>
        <p:nvSpPr>
          <p:cNvPr id="21" name="Shape 19"/>
          <p:cNvSpPr/>
          <p:nvPr/>
        </p:nvSpPr>
        <p:spPr>
          <a:xfrm>
            <a:off x="8732520" y="1783080"/>
            <a:ext cx="2697480" cy="2834640"/>
          </a:xfrm>
          <a:prstGeom prst="roundRect">
            <a:avLst>
              <a:gd name="adj" fmla="val 2373"/>
            </a:avLst>
          </a:prstGeom>
          <a:solidFill>
            <a:srgbClr val="0A3255"/>
          </a:solidFill>
          <a:ln w="12700">
            <a:solidFill>
              <a:srgbClr val="0A3255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9006840" y="2103120"/>
            <a:ext cx="2148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Oswald" pitchFamily="34" charset="0"/>
                <a:ea typeface="Oswald" pitchFamily="34" charset="-122"/>
                <a:cs typeface="Oswald" pitchFamily="34" charset="-120"/>
              </a:rPr>
              <a:t>AI guide connection</a:t>
            </a:r>
            <a:endParaRPr lang="en-US" sz="1700" dirty="0"/>
          </a:p>
        </p:txBody>
      </p:sp>
      <p:sp>
        <p:nvSpPr>
          <p:cNvPr id="23" name="Text 21"/>
          <p:cNvSpPr/>
          <p:nvPr/>
        </p:nvSpPr>
        <p:spPr>
          <a:xfrm>
            <a:off x="9006840" y="2651760"/>
            <a:ext cx="205740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70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The deck follows the guide’s sequence: define, outline, draft, visualize, and review. Branding is kept consistent through repeated layouts, CUA colors, concise copy, and verified sample data.</a:t>
            </a:r>
            <a:endParaRPr lang="en-US" sz="1070" dirty="0"/>
          </a:p>
        </p:txBody>
      </p:sp>
      <p:sp>
        <p:nvSpPr>
          <p:cNvPr id="24" name="Shape 22"/>
          <p:cNvSpPr/>
          <p:nvPr/>
        </p:nvSpPr>
        <p:spPr>
          <a:xfrm>
            <a:off x="502920" y="6428232"/>
            <a:ext cx="11183112" cy="0"/>
          </a:xfrm>
          <a:prstGeom prst="line">
            <a:avLst/>
          </a:prstGeom>
          <a:noFill/>
          <a:ln w="9525">
            <a:solidFill>
              <a:srgbClr val="D6D6D6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548640" y="6473952"/>
            <a:ext cx="7863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5D6872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Sample undergraduate attendance results | Fictional data for demonstration</a:t>
            </a:r>
            <a:endParaRPr lang="en-US" sz="750" dirty="0"/>
          </a:p>
        </p:txBody>
      </p:sp>
      <p:sp>
        <p:nvSpPr>
          <p:cNvPr id="26" name="Text 24"/>
          <p:cNvSpPr/>
          <p:nvPr/>
        </p:nvSpPr>
        <p:spPr>
          <a:xfrm>
            <a:off x="11292840" y="6473952"/>
            <a:ext cx="320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50" dirty="0">
                <a:solidFill>
                  <a:srgbClr val="5D6872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9</a:t>
            </a:r>
            <a:endParaRPr lang="en-US" sz="7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Oswald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Roboto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The Catholic University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Sample Undergraduate Attendance Results</dc:title>
  <dc:subject>Sample undergraduate attendance results slide deck created using the CUA AI Presentation Guide workflow</dc:subject>
  <dc:creator>The Catholic University of America</dc:creator>
  <cp:lastModifiedBy>The Catholic University of America</cp:lastModifiedBy>
  <cp:revision>1</cp:revision>
  <dcterms:created xsi:type="dcterms:W3CDTF">2026-06-11T14:19:51Z</dcterms:created>
  <dcterms:modified xsi:type="dcterms:W3CDTF">2026-06-11T14:19:51Z</dcterms:modified>
</cp:coreProperties>
</file>